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Muli" panose="020B0604020202020204" charset="-93"/>
      <p:regular r:id="rId21"/>
    </p:embeddedFont>
    <p:embeddedFont>
      <p:font typeface="Muli Bold" panose="020B0604020202020204" charset="-93"/>
      <p:regular r:id="rId22"/>
    </p:embeddedFont>
    <p:embeddedFont>
      <p:font typeface="Muli Light" panose="020B0604020202020204" charset="-93"/>
      <p:regular r:id="rId23"/>
    </p:embeddedFont>
    <p:embeddedFont>
      <p:font typeface="Muli Ultra-Bold" panose="020B0604020202020204" charset="-93"/>
      <p:regular r:id="rId24"/>
    </p:embeddedFont>
    <p:embeddedFont>
      <p:font typeface="Noto Sans" panose="020B0502040504020204" pitchFamily="34" charset="0"/>
      <p:regular r:id="rId25"/>
    </p:embeddedFont>
    <p:embeddedFont>
      <p:font typeface="Saira ExtraCondensed Bold" panose="020B0604020202020204" charset="-9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71550" y="-792163"/>
            <a:ext cx="20231100" cy="11326813"/>
            <a:chOff x="0" y="0"/>
            <a:chExt cx="26974800" cy="15102417"/>
          </a:xfrm>
        </p:grpSpPr>
        <p:sp>
          <p:nvSpPr>
            <p:cNvPr id="3" name="TextBox 3"/>
            <p:cNvSpPr txBox="1"/>
            <p:nvPr/>
          </p:nvSpPr>
          <p:spPr>
            <a:xfrm>
              <a:off x="6421253" y="3824394"/>
              <a:ext cx="14132293" cy="455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200"/>
                </a:lnSpc>
              </a:pPr>
              <a:r>
                <a:rPr lang="en-US" sz="12000" b="1" spc="359">
                  <a:solidFill>
                    <a:srgbClr val="000000"/>
                  </a:solidFill>
                  <a:latin typeface="Saira ExtraCondensed Bold"/>
                  <a:ea typeface="Saira ExtraCondensed Bold"/>
                  <a:cs typeface="Saira ExtraCondensed Bold"/>
                  <a:sym typeface="Saira ExtraCondensed Bold"/>
                </a:rPr>
                <a:t>THIẾT KẾ WEBSITE </a:t>
              </a:r>
            </a:p>
            <a:p>
              <a:pPr algn="ctr">
                <a:lnSpc>
                  <a:spcPts val="13200"/>
                </a:lnSpc>
              </a:pPr>
              <a:r>
                <a:rPr lang="en-US" sz="12000" b="1" spc="359">
                  <a:solidFill>
                    <a:srgbClr val="000000"/>
                  </a:solidFill>
                  <a:latin typeface="Saira ExtraCondensed Bold"/>
                  <a:ea typeface="Saira ExtraCondensed Bold"/>
                  <a:cs typeface="Saira ExtraCondensed Bold"/>
                  <a:sym typeface="Saira ExtraCondensed Bold"/>
                </a:rPr>
                <a:t>QUẢN LÝ PHÒNG TRỌ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667000" y="13555769"/>
              <a:ext cx="10667280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3199" b="1" spc="169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TRƯỜNG KỸ THUẬT VÀ CÔNG NGHỆ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3131377"/>
              <a:ext cx="26974800" cy="46567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22545069" y="0"/>
              <a:ext cx="54039" cy="13131377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25323800" y="13131377"/>
              <a:ext cx="1371600" cy="197104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26066" y="2139781"/>
              <a:ext cx="6722668" cy="1162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6000" b="1" spc="179">
                  <a:solidFill>
                    <a:srgbClr val="000000"/>
                  </a:solidFill>
                  <a:latin typeface="Saira ExtraCondensed Bold"/>
                  <a:ea typeface="Saira ExtraCondensed Bold"/>
                  <a:cs typeface="Saira ExtraCondensed Bold"/>
                  <a:sym typeface="Saira ExtraCondensed Bold"/>
                </a:rPr>
                <a:t>ĐỒ ÁN CƠ SỞ NGÀNH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667000" y="8912437"/>
              <a:ext cx="17717304" cy="3890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199" b="1" spc="169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Giảng viên hướng dẫn: Ths. Nguyễn Hoàng Duy Thiện</a:t>
              </a:r>
            </a:p>
            <a:p>
              <a:pPr algn="l">
                <a:lnSpc>
                  <a:spcPts val="4799"/>
                </a:lnSpc>
              </a:pPr>
              <a:r>
                <a:rPr lang="en-US" sz="3199" b="1" spc="169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Sinh viên thực hiện: Nguyễn Đăng Khôi</a:t>
              </a:r>
            </a:p>
            <a:p>
              <a:pPr algn="l">
                <a:lnSpc>
                  <a:spcPts val="4799"/>
                </a:lnSpc>
              </a:pPr>
              <a:r>
                <a:rPr lang="en-US" sz="3199" b="1" spc="169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Mssv: 110123117</a:t>
              </a:r>
            </a:p>
            <a:p>
              <a:pPr algn="l">
                <a:lnSpc>
                  <a:spcPts val="4799"/>
                </a:lnSpc>
              </a:pPr>
              <a:r>
                <a:rPr lang="en-US" sz="3199" b="1" spc="169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Lớp: DA23TTC</a:t>
              </a:r>
            </a:p>
            <a:p>
              <a:pPr algn="l">
                <a:lnSpc>
                  <a:spcPts val="4500"/>
                </a:lnSpc>
              </a:pPr>
              <a:endParaRPr lang="en-US" sz="3199" b="1" spc="16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 rot="5400000">
              <a:off x="21186001" y="7865183"/>
              <a:ext cx="596419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b="1" spc="255">
                  <a:solidFill>
                    <a:srgbClr val="053484"/>
                  </a:solidFill>
                  <a:latin typeface="Muli Bold"/>
                  <a:ea typeface="Muli Bold"/>
                  <a:cs typeface="Muli Bold"/>
                  <a:sym typeface="Muli Bold"/>
                </a:rPr>
                <a:t>ĐẠI HỌC TRÀ VINH</a:t>
              </a:r>
            </a:p>
          </p:txBody>
        </p:sp>
        <p:sp>
          <p:nvSpPr>
            <p:cNvPr id="11" name="Freeform 11"/>
            <p:cNvSpPr/>
            <p:nvPr/>
          </p:nvSpPr>
          <p:spPr>
            <a:xfrm rot="5400000">
              <a:off x="23322256" y="3238331"/>
              <a:ext cx="1691688" cy="1691688"/>
            </a:xfrm>
            <a:custGeom>
              <a:avLst/>
              <a:gdLst/>
              <a:ahLst/>
              <a:cxnLst/>
              <a:rect l="l" t="t" r="r" b="b"/>
              <a:pathLst>
                <a:path w="1691688" h="1691688">
                  <a:moveTo>
                    <a:pt x="0" y="0"/>
                  </a:moveTo>
                  <a:lnTo>
                    <a:pt x="1691688" y="0"/>
                  </a:lnTo>
                  <a:lnTo>
                    <a:pt x="1691688" y="1691689"/>
                  </a:lnTo>
                  <a:lnTo>
                    <a:pt x="0" y="1691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6387686" y="8386686"/>
            <a:ext cx="1901835" cy="1898792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493334" y="1982132"/>
            <a:ext cx="18971834" cy="3371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AutoShape 5"/>
          <p:cNvSpPr/>
          <p:nvPr/>
        </p:nvSpPr>
        <p:spPr>
          <a:xfrm>
            <a:off x="18059400" y="-260791"/>
            <a:ext cx="838200" cy="227664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6" name="TextBox 6"/>
          <p:cNvSpPr txBox="1"/>
          <p:nvPr/>
        </p:nvSpPr>
        <p:spPr>
          <a:xfrm>
            <a:off x="4500698" y="416857"/>
            <a:ext cx="9591404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THIẾT KẾ CƠ CỞ DỮ LIỆU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555" y="3020684"/>
            <a:ext cx="12720547" cy="5484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Cơ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sở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dữ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liệu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thiết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kế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theo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mô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hình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quan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hệ</a:t>
            </a:r>
            <a:endParaRPr lang="en-US" sz="3199" spc="169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algn="l">
              <a:lnSpc>
                <a:spcPts val="4799"/>
              </a:lnSpc>
            </a:pPr>
            <a:endParaRPr lang="en-US" sz="3199" spc="169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algn="l">
              <a:lnSpc>
                <a:spcPts val="4799"/>
              </a:lnSpc>
            </a:pPr>
            <a:endParaRPr lang="en-US" sz="3199" spc="169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algn="l">
              <a:lnSpc>
                <a:spcPts val="4799"/>
              </a:lnSpc>
            </a:pPr>
            <a:endParaRPr lang="en-US" sz="3199" spc="169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Gồm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6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bảng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dữ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liệu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chính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:</a:t>
            </a:r>
          </a:p>
          <a:p>
            <a:pPr algn="l">
              <a:lnSpc>
                <a:spcPts val="4799"/>
              </a:lnSpc>
            </a:pPr>
            <a:endParaRPr lang="en-US" sz="3199" spc="169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algn="l">
              <a:lnSpc>
                <a:spcPts val="4799"/>
              </a:lnSpc>
            </a:pPr>
            <a:endParaRPr lang="en-US" sz="3199" spc="169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algn="l">
              <a:lnSpc>
                <a:spcPts val="4799"/>
              </a:lnSpc>
            </a:pPr>
            <a:endParaRPr lang="en-US" sz="3199" spc="169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Các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bảng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liên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kết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với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nhau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bằng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khóa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chính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và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khóa</a:t>
            </a:r>
            <a:r>
              <a:rPr lang="en-US" sz="3199" spc="169" dirty="0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</a:t>
            </a:r>
            <a:r>
              <a:rPr lang="en-US" sz="3199" spc="169" dirty="0" err="1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ngoại</a:t>
            </a:r>
            <a:endParaRPr lang="en-US" sz="3199" spc="169" dirty="0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12516" y="3873172"/>
            <a:ext cx="8410393" cy="3564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nguoi_dung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phong_tro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hoa_don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lien_he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lich_su_thue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thanh_toan</a:t>
            </a:r>
          </a:p>
        </p:txBody>
      </p:sp>
      <p:sp>
        <p:nvSpPr>
          <p:cNvPr id="10" name="Freeform 10"/>
          <p:cNvSpPr/>
          <p:nvPr/>
        </p:nvSpPr>
        <p:spPr>
          <a:xfrm>
            <a:off x="7512748" y="4239610"/>
            <a:ext cx="438161" cy="3012353"/>
          </a:xfrm>
          <a:custGeom>
            <a:avLst/>
            <a:gdLst/>
            <a:ahLst/>
            <a:cxnLst/>
            <a:rect l="l" t="t" r="r" b="b"/>
            <a:pathLst>
              <a:path w="438161" h="3012353">
                <a:moveTo>
                  <a:pt x="0" y="0"/>
                </a:moveTo>
                <a:lnTo>
                  <a:pt x="438161" y="0"/>
                </a:lnTo>
                <a:lnTo>
                  <a:pt x="438161" y="3012354"/>
                </a:lnTo>
                <a:lnTo>
                  <a:pt x="0" y="3012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52475" y="2351342"/>
            <a:ext cx="20345400" cy="381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-752475" y="-353758"/>
            <a:ext cx="952500" cy="27432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18087975" y="2351342"/>
            <a:ext cx="952500" cy="8240458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TextBox 5"/>
          <p:cNvSpPr txBox="1"/>
          <p:nvPr/>
        </p:nvSpPr>
        <p:spPr>
          <a:xfrm>
            <a:off x="4348298" y="593452"/>
            <a:ext cx="10176454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CÁC BẢNG DỮ LIỆU CHÍNH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1773" y="4469134"/>
            <a:ext cx="15284455" cy="3564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nguoi_dung: lưu thông tin tài khoản và phân quyền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phong_tro: lưu thông tin phòng trọ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lien_he: lưu thông tin liên hệ, phản hồi từ người thuê đến chủ nhà trọ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lich_su_thue: lưu và truy xuất lại tất cả lịch sử khách đã từng thuê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hoa_don: quản lý hóa đơn tiền phòng theo tháng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thanh_toan: theo dõi trạng thái thanh toán của hóa đơn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6387686" y="8386686"/>
            <a:ext cx="1901835" cy="1898792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9525" y="2158726"/>
            <a:ext cx="18478500" cy="3390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AutoShape 5"/>
          <p:cNvSpPr/>
          <p:nvPr/>
        </p:nvSpPr>
        <p:spPr>
          <a:xfrm>
            <a:off x="18059400" y="-260791"/>
            <a:ext cx="838200" cy="2436468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6" name="Freeform 6"/>
          <p:cNvSpPr/>
          <p:nvPr/>
        </p:nvSpPr>
        <p:spPr>
          <a:xfrm>
            <a:off x="8786690" y="2821559"/>
            <a:ext cx="8617866" cy="6234761"/>
          </a:xfrm>
          <a:custGeom>
            <a:avLst/>
            <a:gdLst/>
            <a:ahLst/>
            <a:cxnLst/>
            <a:rect l="l" t="t" r="r" b="b"/>
            <a:pathLst>
              <a:path w="8617866" h="6234761">
                <a:moveTo>
                  <a:pt x="0" y="0"/>
                </a:moveTo>
                <a:lnTo>
                  <a:pt x="8617866" y="0"/>
                </a:lnTo>
                <a:lnTo>
                  <a:pt x="8617866" y="6234761"/>
                </a:lnTo>
                <a:lnTo>
                  <a:pt x="0" y="6234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037" r="-2465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64649" y="550835"/>
            <a:ext cx="13558702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CHỨC NĂNG QUẢN LÝ PHÒNG TRỌ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618547"/>
            <a:ext cx="11964857" cy="296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Thêm phòng mới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Cập nhật thông tin phòng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Xóa phòng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Theo dõi trạng thái phòng trống 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     hoặc đã thuê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52475" y="2351342"/>
            <a:ext cx="20345400" cy="381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-752475" y="-353758"/>
            <a:ext cx="952500" cy="27432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18087975" y="2389442"/>
            <a:ext cx="952500" cy="8202358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TextBox 5"/>
          <p:cNvSpPr txBox="1"/>
          <p:nvPr/>
        </p:nvSpPr>
        <p:spPr>
          <a:xfrm>
            <a:off x="511802" y="593452"/>
            <a:ext cx="17264397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CHỨC NĂNG LIÊN HỆ, QUẢN LÝ NGƯỜI THUÊ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11802" y="2556129"/>
            <a:ext cx="17023723" cy="7500469"/>
            <a:chOff x="0" y="0"/>
            <a:chExt cx="22698298" cy="10000625"/>
          </a:xfrm>
        </p:grpSpPr>
        <p:sp>
          <p:nvSpPr>
            <p:cNvPr id="7" name="Freeform 7"/>
            <p:cNvSpPr/>
            <p:nvPr/>
          </p:nvSpPr>
          <p:spPr>
            <a:xfrm>
              <a:off x="11509598" y="3260091"/>
              <a:ext cx="10122503" cy="6734185"/>
            </a:xfrm>
            <a:custGeom>
              <a:avLst/>
              <a:gdLst/>
              <a:ahLst/>
              <a:cxnLst/>
              <a:rect l="l" t="t" r="r" b="b"/>
              <a:pathLst>
                <a:path w="10122503" h="6734185">
                  <a:moveTo>
                    <a:pt x="0" y="0"/>
                  </a:moveTo>
                  <a:lnTo>
                    <a:pt x="10122503" y="0"/>
                  </a:lnTo>
                  <a:lnTo>
                    <a:pt x="10122503" y="6734184"/>
                  </a:lnTo>
                  <a:lnTo>
                    <a:pt x="0" y="6734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298" r="-19298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3266441"/>
              <a:ext cx="10065218" cy="6734185"/>
            </a:xfrm>
            <a:custGeom>
              <a:avLst/>
              <a:gdLst/>
              <a:ahLst/>
              <a:cxnLst/>
              <a:rect l="l" t="t" r="r" b="b"/>
              <a:pathLst>
                <a:path w="10065218" h="6734185">
                  <a:moveTo>
                    <a:pt x="0" y="0"/>
                  </a:moveTo>
                  <a:lnTo>
                    <a:pt x="10065218" y="0"/>
                  </a:lnTo>
                  <a:lnTo>
                    <a:pt x="10065218" y="6734184"/>
                  </a:lnTo>
                  <a:lnTo>
                    <a:pt x="0" y="6734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647" r="-17738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1509598" y="-85725"/>
              <a:ext cx="11188700" cy="3123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199" spc="169">
                  <a:solidFill>
                    <a:srgbClr val="000000"/>
                  </a:solidFill>
                  <a:latin typeface="Muli Light"/>
                  <a:ea typeface="Muli Light"/>
                  <a:cs typeface="Muli Light"/>
                  <a:sym typeface="Muli Light"/>
                </a:rPr>
                <a:t>Chức năng quản lý người thuê:</a:t>
              </a:r>
            </a:p>
            <a:p>
              <a:pPr marL="690877" lvl="1" indent="-345439" algn="l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 Light"/>
                  <a:ea typeface="Muli Light"/>
                  <a:cs typeface="Muli Light"/>
                  <a:sym typeface="Muli Light"/>
                </a:rPr>
                <a:t>Thêm mới người thuê</a:t>
              </a:r>
            </a:p>
            <a:p>
              <a:pPr marL="690877" lvl="1" indent="-345439" algn="l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 Light"/>
                  <a:ea typeface="Muli Light"/>
                  <a:cs typeface="Muli Light"/>
                  <a:sym typeface="Muli Light"/>
                </a:rPr>
                <a:t>Cập nhật thông tin người thuê</a:t>
              </a:r>
            </a:p>
            <a:p>
              <a:pPr marL="690877" lvl="1" indent="-345439" algn="l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 Light"/>
                  <a:ea typeface="Muli Light"/>
                  <a:cs typeface="Muli Light"/>
                  <a:sym typeface="Muli Light"/>
                </a:rPr>
                <a:t>Gán người thuê vào phòng tương ứng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1188700" cy="3123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199" spc="169">
                  <a:solidFill>
                    <a:srgbClr val="000000"/>
                  </a:solidFill>
                  <a:latin typeface="Muli Light"/>
                  <a:ea typeface="Muli Light"/>
                  <a:cs typeface="Muli Light"/>
                  <a:sym typeface="Muli Light"/>
                </a:rPr>
                <a:t>Chức năng liên hệ:</a:t>
              </a:r>
            </a:p>
            <a:p>
              <a:pPr marL="690877" lvl="1" indent="-345439" algn="l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 Light"/>
                  <a:ea typeface="Muli Light"/>
                  <a:cs typeface="Muli Light"/>
                  <a:sym typeface="Muli Light"/>
                </a:rPr>
                <a:t>Duyệt yêu cầu người thuê</a:t>
              </a:r>
            </a:p>
            <a:p>
              <a:pPr marL="690877" lvl="1" indent="-345439" algn="l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 Light"/>
                  <a:ea typeface="Muli Light"/>
                  <a:cs typeface="Muli Light"/>
                  <a:sym typeface="Muli Light"/>
                </a:rPr>
                <a:t>Cập nhật trạng thái liên hệ</a:t>
              </a:r>
            </a:p>
            <a:p>
              <a:pPr marL="690877" lvl="1" indent="-345439" algn="l">
                <a:lnSpc>
                  <a:spcPts val="4799"/>
                </a:lnSpc>
                <a:buFont typeface="Arial"/>
                <a:buChar char="•"/>
              </a:pPr>
              <a:r>
                <a:rPr lang="en-US" sz="3199" spc="169">
                  <a:solidFill>
                    <a:srgbClr val="000000"/>
                  </a:solidFill>
                  <a:latin typeface="Muli Light"/>
                  <a:ea typeface="Muli Light"/>
                  <a:cs typeface="Muli Light"/>
                  <a:sym typeface="Muli Light"/>
                </a:rPr>
                <a:t>Gán người thuê vào phòng tương ứng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6387686" y="8386686"/>
            <a:ext cx="1901835" cy="1898792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200809" y="2304296"/>
            <a:ext cx="18679309" cy="5809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AutoShape 5"/>
          <p:cNvSpPr/>
          <p:nvPr/>
        </p:nvSpPr>
        <p:spPr>
          <a:xfrm>
            <a:off x="18059400" y="-260791"/>
            <a:ext cx="838200" cy="2565087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6" name="Freeform 6"/>
          <p:cNvSpPr/>
          <p:nvPr/>
        </p:nvSpPr>
        <p:spPr>
          <a:xfrm>
            <a:off x="511802" y="5001197"/>
            <a:ext cx="7503520" cy="5050638"/>
          </a:xfrm>
          <a:custGeom>
            <a:avLst/>
            <a:gdLst/>
            <a:ahLst/>
            <a:cxnLst/>
            <a:rect l="l" t="t" r="r" b="b"/>
            <a:pathLst>
              <a:path w="7503520" h="5050638">
                <a:moveTo>
                  <a:pt x="0" y="0"/>
                </a:moveTo>
                <a:lnTo>
                  <a:pt x="7503520" y="0"/>
                </a:lnTo>
                <a:lnTo>
                  <a:pt x="7503520" y="5050638"/>
                </a:lnTo>
                <a:lnTo>
                  <a:pt x="0" y="5050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61" r="-2056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5025009"/>
            <a:ext cx="7713058" cy="5050638"/>
          </a:xfrm>
          <a:custGeom>
            <a:avLst/>
            <a:gdLst/>
            <a:ahLst/>
            <a:cxnLst/>
            <a:rect l="l" t="t" r="r" b="b"/>
            <a:pathLst>
              <a:path w="7713058" h="5050638">
                <a:moveTo>
                  <a:pt x="0" y="0"/>
                </a:moveTo>
                <a:lnTo>
                  <a:pt x="7713058" y="0"/>
                </a:lnTo>
                <a:lnTo>
                  <a:pt x="7713058" y="5050639"/>
                </a:lnTo>
                <a:lnTo>
                  <a:pt x="0" y="5050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699" r="-1766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64596" y="550835"/>
            <a:ext cx="15758808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CHỨC NĂNG LỊCH SỬ THUÊ VÀ HÓA ĐƠN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2470404"/>
            <a:ext cx="8391525" cy="236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Chức năng quản lý hóa đơn: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Tạo hóa đơn theo tháng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Cập nhật thanh toán 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Xóa hóa đơn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1802" y="2470404"/>
            <a:ext cx="8391525" cy="236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Chức năng lịch sử thuê: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Xem lại lịch sử khách đã thuê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Lọc theo mốc thời gian</a:t>
            </a:r>
          </a:p>
          <a:p>
            <a:pPr algn="l">
              <a:lnSpc>
                <a:spcPts val="4799"/>
              </a:lnSpc>
            </a:pPr>
            <a:endParaRPr lang="en-US" sz="3199" spc="169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6387686" y="8386686"/>
            <a:ext cx="1901835" cy="1898792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493334" y="1982132"/>
            <a:ext cx="18971834" cy="3371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AutoShape 5"/>
          <p:cNvSpPr/>
          <p:nvPr/>
        </p:nvSpPr>
        <p:spPr>
          <a:xfrm>
            <a:off x="18059400" y="-260791"/>
            <a:ext cx="838200" cy="227664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6" name="Freeform 6"/>
          <p:cNvSpPr/>
          <p:nvPr/>
        </p:nvSpPr>
        <p:spPr>
          <a:xfrm>
            <a:off x="2620430" y="1772582"/>
            <a:ext cx="14039475" cy="8020050"/>
          </a:xfrm>
          <a:custGeom>
            <a:avLst/>
            <a:gdLst/>
            <a:ahLst/>
            <a:cxnLst/>
            <a:rect l="l" t="t" r="r" b="b"/>
            <a:pathLst>
              <a:path w="14039475" h="8020050">
                <a:moveTo>
                  <a:pt x="0" y="0"/>
                </a:moveTo>
                <a:lnTo>
                  <a:pt x="14039474" y="0"/>
                </a:lnTo>
                <a:lnTo>
                  <a:pt x="14039474" y="8020050"/>
                </a:lnTo>
                <a:lnTo>
                  <a:pt x="0" y="8020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28096" y="350182"/>
            <a:ext cx="15031809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DEMO WEBSITE QUẢN LÝ PHÒNG TRỌ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04374" y="4194105"/>
            <a:ext cx="11879252" cy="345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92"/>
              </a:lnSpc>
            </a:pPr>
            <a:r>
              <a:rPr lang="en-US" sz="6195" spc="328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Demo các chức năng chính</a:t>
            </a:r>
          </a:p>
          <a:p>
            <a:pPr algn="l">
              <a:lnSpc>
                <a:spcPts val="9292"/>
              </a:lnSpc>
            </a:pPr>
            <a:r>
              <a:rPr lang="en-US" sz="6195" spc="328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Chạy trên môi trường XAMPP (localhost)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6387686" y="8386686"/>
            <a:ext cx="1901835" cy="1898792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493334" y="1982132"/>
            <a:ext cx="18971834" cy="3371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AutoShape 5"/>
          <p:cNvSpPr/>
          <p:nvPr/>
        </p:nvSpPr>
        <p:spPr>
          <a:xfrm>
            <a:off x="18059400" y="-260791"/>
            <a:ext cx="838200" cy="227664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6" name="Freeform 6"/>
          <p:cNvSpPr/>
          <p:nvPr/>
        </p:nvSpPr>
        <p:spPr>
          <a:xfrm>
            <a:off x="7838165" y="3533633"/>
            <a:ext cx="10029007" cy="4851532"/>
          </a:xfrm>
          <a:custGeom>
            <a:avLst/>
            <a:gdLst/>
            <a:ahLst/>
            <a:cxnLst/>
            <a:rect l="l" t="t" r="r" b="b"/>
            <a:pathLst>
              <a:path w="10029007" h="4851532">
                <a:moveTo>
                  <a:pt x="0" y="0"/>
                </a:moveTo>
                <a:lnTo>
                  <a:pt x="10029008" y="0"/>
                </a:lnTo>
                <a:lnTo>
                  <a:pt x="10029008" y="4851532"/>
                </a:lnTo>
                <a:lnTo>
                  <a:pt x="0" y="4851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225874" y="416857"/>
            <a:ext cx="7836253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KẾT QUẢ ĐẠT ĐƯỢC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1580" y="3447908"/>
            <a:ext cx="12720547" cy="296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Hoàn thành đầy đủ các mục tiêu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     đề ra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Hệ thống hoạt động ổn định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Dữ liệu được quản lý tập trung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Giao diện đơn giản, dễ sử dụng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52475" y="2164546"/>
            <a:ext cx="20345400" cy="381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-752475" y="-353758"/>
            <a:ext cx="952500" cy="251830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18087975" y="2164546"/>
            <a:ext cx="952500" cy="8427254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TextBox 5"/>
          <p:cNvSpPr txBox="1"/>
          <p:nvPr/>
        </p:nvSpPr>
        <p:spPr>
          <a:xfrm>
            <a:off x="2580959" y="593452"/>
            <a:ext cx="13126082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HẠN CHẾ VÀ HƯỚNG PHÁT TRIỂN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1773" y="3608424"/>
            <a:ext cx="15284455" cy="416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Hạn chế: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Chưa cập nhật trạng thái thanh toán từ người thuê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Chưa gửi thông báo qua email/ SMS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Định hướng phát triển: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Tích hợp cập nhật thanh toán khi người thuê thanh toán thành công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Gửi thông báo qua email/ SMS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Bổ sung chức năng thống kê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6387686" y="8386686"/>
            <a:ext cx="1901835" cy="1898792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0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493334" y="1982132"/>
            <a:ext cx="18971834" cy="3371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AutoShape 5"/>
          <p:cNvSpPr/>
          <p:nvPr/>
        </p:nvSpPr>
        <p:spPr>
          <a:xfrm>
            <a:off x="18059400" y="-260791"/>
            <a:ext cx="838200" cy="227664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6" name="TextBox 6"/>
          <p:cNvSpPr txBox="1"/>
          <p:nvPr/>
        </p:nvSpPr>
        <p:spPr>
          <a:xfrm>
            <a:off x="7102910" y="416857"/>
            <a:ext cx="4082181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KẾT LUẬN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591671"/>
            <a:ext cx="12720547" cy="3564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Đề tài đạt được mục tiêu nghiên cứu đã đề ra ban đầu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Hệ thống hoạt động ổn định.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Giao diện thân thiện.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Hỗ trợ tốt cho công tác quản lý nhà trọ.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Cung cấp thông tin và lịch sử thuê một cách chính xác.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Có khả năng áp dụng thực tế.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71550" y="-792163"/>
            <a:ext cx="20231100" cy="11326813"/>
            <a:chOff x="0" y="0"/>
            <a:chExt cx="26974800" cy="15102417"/>
          </a:xfrm>
        </p:grpSpPr>
        <p:sp>
          <p:nvSpPr>
            <p:cNvPr id="3" name="TextBox 3"/>
            <p:cNvSpPr txBox="1"/>
            <p:nvPr/>
          </p:nvSpPr>
          <p:spPr>
            <a:xfrm>
              <a:off x="6268133" y="4343189"/>
              <a:ext cx="14132293" cy="455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200"/>
                </a:lnSpc>
              </a:pPr>
              <a:r>
                <a:rPr lang="en-US" sz="12000" b="1" spc="359">
                  <a:solidFill>
                    <a:srgbClr val="000000"/>
                  </a:solidFill>
                  <a:latin typeface="Saira ExtraCondensed Bold"/>
                  <a:ea typeface="Saira ExtraCondensed Bold"/>
                  <a:cs typeface="Saira ExtraCondensed Bold"/>
                  <a:sym typeface="Saira ExtraCondensed Bold"/>
                </a:rPr>
                <a:t>XIN TRÂN TRỌNG CẢM ƠN!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667000" y="13555769"/>
              <a:ext cx="10667280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3199" b="1" spc="169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TRƯỜNG KỸ THUẬT VÀ CÔNG NGHỆ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3131377"/>
              <a:ext cx="26974800" cy="46567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22545069" y="0"/>
              <a:ext cx="54039" cy="13131377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25323800" y="13131377"/>
              <a:ext cx="1371600" cy="197104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 rot="5400000">
              <a:off x="21186001" y="7865183"/>
              <a:ext cx="596419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b="1" spc="255">
                  <a:solidFill>
                    <a:srgbClr val="053484"/>
                  </a:solidFill>
                  <a:latin typeface="Muli Bold"/>
                  <a:ea typeface="Muli Bold"/>
                  <a:cs typeface="Muli Bold"/>
                  <a:sym typeface="Muli Bold"/>
                </a:rPr>
                <a:t>ĐẠI HỌC TRÀ VINH</a:t>
              </a:r>
            </a:p>
          </p:txBody>
        </p:sp>
        <p:sp>
          <p:nvSpPr>
            <p:cNvPr id="9" name="Freeform 9"/>
            <p:cNvSpPr/>
            <p:nvPr/>
          </p:nvSpPr>
          <p:spPr>
            <a:xfrm rot="5400000">
              <a:off x="23322256" y="3238331"/>
              <a:ext cx="1691688" cy="1691688"/>
            </a:xfrm>
            <a:custGeom>
              <a:avLst/>
              <a:gdLst/>
              <a:ahLst/>
              <a:cxnLst/>
              <a:rect l="l" t="t" r="r" b="b"/>
              <a:pathLst>
                <a:path w="1691688" h="1691688">
                  <a:moveTo>
                    <a:pt x="0" y="0"/>
                  </a:moveTo>
                  <a:lnTo>
                    <a:pt x="1691688" y="0"/>
                  </a:lnTo>
                  <a:lnTo>
                    <a:pt x="1691688" y="1691689"/>
                  </a:lnTo>
                  <a:lnTo>
                    <a:pt x="0" y="1691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41647" y="4327984"/>
            <a:ext cx="6226795" cy="3564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4799"/>
              </a:lnSpc>
              <a:buAutoNum type="arabicPeriod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Giới thiệu về đề tài.  </a:t>
            </a:r>
          </a:p>
          <a:p>
            <a:pPr marL="690877" lvl="1" indent="-345439" algn="l">
              <a:lnSpc>
                <a:spcPts val="4799"/>
              </a:lnSpc>
              <a:buAutoNum type="arabicPeriod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Mục tiêu của nghiên cứu.  </a:t>
            </a:r>
          </a:p>
          <a:p>
            <a:pPr marL="690877" lvl="1" indent="-345439" algn="l">
              <a:lnSpc>
                <a:spcPts val="4799"/>
              </a:lnSpc>
              <a:buAutoNum type="arabicPeriod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Đối tượng nghiên cứu.  </a:t>
            </a:r>
          </a:p>
          <a:p>
            <a:pPr marL="690877" lvl="1" indent="-345439" algn="l">
              <a:lnSpc>
                <a:spcPts val="4799"/>
              </a:lnSpc>
              <a:buAutoNum type="arabicPeriod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Phạm vi nghiên cứu.  </a:t>
            </a:r>
          </a:p>
          <a:p>
            <a:pPr marL="690877" lvl="1" indent="-345439" algn="l">
              <a:lnSpc>
                <a:spcPts val="4799"/>
              </a:lnSpc>
              <a:buAutoNum type="arabicPeriod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Tổng quan về hệ thống.  </a:t>
            </a:r>
          </a:p>
          <a:p>
            <a:pPr marL="690877" lvl="1" indent="-345439" algn="l">
              <a:lnSpc>
                <a:spcPts val="4799"/>
              </a:lnSpc>
              <a:buAutoNum type="arabicPeriod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Sơ đồ hệ thống</a:t>
            </a:r>
          </a:p>
        </p:txBody>
      </p:sp>
      <p:sp>
        <p:nvSpPr>
          <p:cNvPr id="3" name="TextBox 3"/>
          <p:cNvSpPr txBox="1"/>
          <p:nvPr/>
        </p:nvSpPr>
        <p:spPr>
          <a:xfrm rot="-5400000">
            <a:off x="-2616412" y="5177896"/>
            <a:ext cx="7566448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 b="1" spc="180">
                <a:solidFill>
                  <a:srgbClr val="000000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CÁC NỘI DUNG THẢO LUẬN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21397" y="648293"/>
            <a:ext cx="9645206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NỘI DUNG TRÌNH BÀY</a:t>
            </a:r>
          </a:p>
        </p:txBody>
      </p:sp>
      <p:sp>
        <p:nvSpPr>
          <p:cNvPr id="5" name="AutoShape 5"/>
          <p:cNvSpPr/>
          <p:nvPr/>
        </p:nvSpPr>
        <p:spPr>
          <a:xfrm>
            <a:off x="2457450" y="-595630"/>
            <a:ext cx="38100" cy="113157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6" name="AutoShape 6"/>
          <p:cNvSpPr/>
          <p:nvPr/>
        </p:nvSpPr>
        <p:spPr>
          <a:xfrm>
            <a:off x="2495550" y="2535132"/>
            <a:ext cx="20231100" cy="3492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AutoShape 7"/>
          <p:cNvSpPr/>
          <p:nvPr/>
        </p:nvSpPr>
        <p:spPr>
          <a:xfrm>
            <a:off x="-552450" y="-519430"/>
            <a:ext cx="3048000" cy="8001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" name="TextBox 8"/>
          <p:cNvSpPr txBox="1"/>
          <p:nvPr/>
        </p:nvSpPr>
        <p:spPr>
          <a:xfrm>
            <a:off x="9824505" y="4327984"/>
            <a:ext cx="7434795" cy="3564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7. Kiến trúc và công nghệ sử dụng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8. Thiết kế cơ sở dữ liệu 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9. Demo hệ thống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10. Kết quả đạt được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11. Hạn chế và hướng phát triển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12. Kết luận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-3169222" y="-580018"/>
            <a:ext cx="6629400" cy="5715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-1684782" y="2969759"/>
            <a:ext cx="20133786" cy="5067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Freeform 4"/>
          <p:cNvSpPr/>
          <p:nvPr/>
        </p:nvSpPr>
        <p:spPr>
          <a:xfrm>
            <a:off x="11800757" y="3397702"/>
            <a:ext cx="5253955" cy="6424055"/>
          </a:xfrm>
          <a:custGeom>
            <a:avLst/>
            <a:gdLst/>
            <a:ahLst/>
            <a:cxnLst/>
            <a:rect l="l" t="t" r="r" b="b"/>
            <a:pathLst>
              <a:path w="5253955" h="6424055">
                <a:moveTo>
                  <a:pt x="0" y="0"/>
                </a:moveTo>
                <a:lnTo>
                  <a:pt x="5253955" y="0"/>
                </a:lnTo>
                <a:lnTo>
                  <a:pt x="5253955" y="6424055"/>
                </a:lnTo>
                <a:lnTo>
                  <a:pt x="0" y="6424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35" r="-1113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1228" y="3702010"/>
            <a:ext cx="10821696" cy="536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Nhu cầu thuê phòng trọ ngày càng tăng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Đối tượng thuê chủ yếu là sinh viên và người 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    lao động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Việc quản lý bằng sổ sách dễ xảy ra sai sót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Khó theo dõi thông tin phòng, người thuê và 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    tiền phòng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Cần một hệ thống quản lý phòng trọ, thuận tiện</a:t>
            </a:r>
          </a:p>
          <a:p>
            <a:pPr algn="l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     và chính xác</a:t>
            </a:r>
          </a:p>
          <a:p>
            <a:pPr algn="l">
              <a:lnSpc>
                <a:spcPts val="4799"/>
              </a:lnSpc>
            </a:pPr>
            <a:endParaRPr lang="en-US" sz="3199" spc="169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16593" y="1123950"/>
            <a:ext cx="9654815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GIỚI THIỆU VỀ ĐỀ TÀI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00211" y="182618"/>
            <a:ext cx="8668665" cy="281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MỤC TIÊU CỦA NGHIÊN CỨU</a:t>
            </a:r>
          </a:p>
        </p:txBody>
      </p:sp>
      <p:sp>
        <p:nvSpPr>
          <p:cNvPr id="3" name="AutoShape 3"/>
          <p:cNvSpPr/>
          <p:nvPr/>
        </p:nvSpPr>
        <p:spPr>
          <a:xfrm>
            <a:off x="-1795370" y="2909942"/>
            <a:ext cx="13529593" cy="6229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Freeform 4"/>
          <p:cNvSpPr/>
          <p:nvPr/>
        </p:nvSpPr>
        <p:spPr>
          <a:xfrm>
            <a:off x="11734223" y="-593501"/>
            <a:ext cx="6553777" cy="10880501"/>
          </a:xfrm>
          <a:custGeom>
            <a:avLst/>
            <a:gdLst/>
            <a:ahLst/>
            <a:cxnLst/>
            <a:rect l="l" t="t" r="r" b="b"/>
            <a:pathLst>
              <a:path w="6553777" h="10880501">
                <a:moveTo>
                  <a:pt x="0" y="0"/>
                </a:moveTo>
                <a:lnTo>
                  <a:pt x="6553777" y="0"/>
                </a:lnTo>
                <a:lnTo>
                  <a:pt x="6553777" y="10880501"/>
                </a:lnTo>
                <a:lnTo>
                  <a:pt x="0" y="10880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56676" r="-9297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03325" y="1756410"/>
            <a:ext cx="4555975" cy="5570220"/>
          </a:xfrm>
          <a:custGeom>
            <a:avLst/>
            <a:gdLst/>
            <a:ahLst/>
            <a:cxnLst/>
            <a:rect l="l" t="t" r="r" b="b"/>
            <a:pathLst>
              <a:path w="4555975" h="5570220">
                <a:moveTo>
                  <a:pt x="0" y="0"/>
                </a:moveTo>
                <a:lnTo>
                  <a:pt x="4555975" y="0"/>
                </a:lnTo>
                <a:lnTo>
                  <a:pt x="4555975" y="5570219"/>
                </a:lnTo>
                <a:lnTo>
                  <a:pt x="0" y="5570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4455795"/>
            <a:ext cx="9540176" cy="476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Xây dựng website quản lý phòng trọ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Quản lý phòng, người thuê, lịch sử thuê, hóa đơn và liên hệ khách thuê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Giúp tiết kiệm thời gian và sai sót trong quản lý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Áp dụng PHP và MySQL vào thực tế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Tạo nền tảng phát triển, mở rộng hệ thống</a:t>
            </a:r>
          </a:p>
          <a:p>
            <a:pPr algn="l">
              <a:lnSpc>
                <a:spcPts val="4799"/>
              </a:lnSpc>
            </a:pPr>
            <a:endParaRPr lang="en-US" sz="3199" spc="169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219200" y="2743835"/>
            <a:ext cx="20726400" cy="381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 rot="5400000">
            <a:off x="17246493" y="807572"/>
            <a:ext cx="2781935" cy="116679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TextBox 4"/>
          <p:cNvSpPr txBox="1"/>
          <p:nvPr/>
        </p:nvSpPr>
        <p:spPr>
          <a:xfrm>
            <a:off x="4142233" y="918210"/>
            <a:ext cx="10003534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 ĐỐI TƯỢNG NGHIÊN CỨU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983643"/>
            <a:ext cx="9216047" cy="476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Quy trình quản lý phòng trọ trong thực tế</a:t>
            </a:r>
          </a:p>
          <a:p>
            <a:pPr algn="just">
              <a:lnSpc>
                <a:spcPts val="4799"/>
              </a:lnSpc>
            </a:pPr>
            <a:endParaRPr lang="en-US" sz="3199" spc="169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algn="just">
              <a:lnSpc>
                <a:spcPts val="4799"/>
              </a:lnSpc>
            </a:pPr>
            <a:endParaRPr lang="en-US" sz="3199" spc="169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Các nghiệp vụ:</a:t>
            </a:r>
          </a:p>
          <a:p>
            <a:pPr algn="just">
              <a:lnSpc>
                <a:spcPts val="4799"/>
              </a:lnSpc>
            </a:pPr>
            <a:endParaRPr lang="en-US" sz="3199" spc="169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algn="just">
              <a:lnSpc>
                <a:spcPts val="4799"/>
              </a:lnSpc>
            </a:pPr>
            <a:endParaRPr lang="en-US" sz="3199" spc="169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algn="just">
              <a:lnSpc>
                <a:spcPts val="4799"/>
              </a:lnSpc>
            </a:pPr>
            <a:endParaRPr lang="en-US" sz="3199" spc="169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Các kỹ thuật xây dựng website: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66444" y="4904753"/>
            <a:ext cx="6595043" cy="236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Quản lý phòng trọ</a:t>
            </a:r>
          </a:p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Quản lý người thuê</a:t>
            </a:r>
          </a:p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Quản lý liên hệ và lịch sử</a:t>
            </a:r>
          </a:p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Quản lý hóa đơn và thanh toán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5390" y="7878478"/>
            <a:ext cx="6595043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Lập trình web bằng PHP</a:t>
            </a:r>
          </a:p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Thiết kế cơ sở dữ liệu MySQL</a:t>
            </a:r>
          </a:p>
        </p:txBody>
      </p:sp>
      <p:sp>
        <p:nvSpPr>
          <p:cNvPr id="8" name="Freeform 8"/>
          <p:cNvSpPr/>
          <p:nvPr/>
        </p:nvSpPr>
        <p:spPr>
          <a:xfrm>
            <a:off x="5095319" y="5200110"/>
            <a:ext cx="270417" cy="1859117"/>
          </a:xfrm>
          <a:custGeom>
            <a:avLst/>
            <a:gdLst/>
            <a:ahLst/>
            <a:cxnLst/>
            <a:rect l="l" t="t" r="r" b="b"/>
            <a:pathLst>
              <a:path w="270417" h="1859117">
                <a:moveTo>
                  <a:pt x="0" y="0"/>
                </a:moveTo>
                <a:lnTo>
                  <a:pt x="270417" y="0"/>
                </a:lnTo>
                <a:lnTo>
                  <a:pt x="270417" y="1859117"/>
                </a:lnTo>
                <a:lnTo>
                  <a:pt x="0" y="1859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464448" y="7929675"/>
            <a:ext cx="166878" cy="1147287"/>
          </a:xfrm>
          <a:custGeom>
            <a:avLst/>
            <a:gdLst/>
            <a:ahLst/>
            <a:cxnLst/>
            <a:rect l="l" t="t" r="r" b="b"/>
            <a:pathLst>
              <a:path w="166878" h="1147287">
                <a:moveTo>
                  <a:pt x="0" y="0"/>
                </a:moveTo>
                <a:lnTo>
                  <a:pt x="166878" y="0"/>
                </a:lnTo>
                <a:lnTo>
                  <a:pt x="166878" y="1147286"/>
                </a:lnTo>
                <a:lnTo>
                  <a:pt x="0" y="1147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219200" y="3402076"/>
            <a:ext cx="20726400" cy="381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17961532" y="-114300"/>
            <a:ext cx="990600" cy="355447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Freeform 4"/>
          <p:cNvSpPr/>
          <p:nvPr/>
        </p:nvSpPr>
        <p:spPr>
          <a:xfrm>
            <a:off x="9215325" y="5876189"/>
            <a:ext cx="302741" cy="2081344"/>
          </a:xfrm>
          <a:custGeom>
            <a:avLst/>
            <a:gdLst/>
            <a:ahLst/>
            <a:cxnLst/>
            <a:rect l="l" t="t" r="r" b="b"/>
            <a:pathLst>
              <a:path w="302741" h="2081344">
                <a:moveTo>
                  <a:pt x="0" y="0"/>
                </a:moveTo>
                <a:lnTo>
                  <a:pt x="302741" y="0"/>
                </a:lnTo>
                <a:lnTo>
                  <a:pt x="302741" y="2081344"/>
                </a:lnTo>
                <a:lnTo>
                  <a:pt x="0" y="2081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12565" y="1123950"/>
            <a:ext cx="9262870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 PHẠM VI NGHIÊN CỨU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211701"/>
            <a:ext cx="10558624" cy="476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Nghiên cứu và xây dựng hệ thống quản lý phòng trọ quy mô nhỏ và vừa</a:t>
            </a:r>
          </a:p>
          <a:p>
            <a:pPr algn="just">
              <a:lnSpc>
                <a:spcPts val="4799"/>
              </a:lnSpc>
            </a:pPr>
            <a:endParaRPr lang="en-US" sz="3199" spc="169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algn="just">
              <a:lnSpc>
                <a:spcPts val="4799"/>
              </a:lnSpc>
            </a:pPr>
            <a:endParaRPr lang="en-US" sz="3199" spc="169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Tập trung vào các chức năng chính:</a:t>
            </a:r>
          </a:p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    </a:t>
            </a:r>
          </a:p>
          <a:p>
            <a:pPr algn="just">
              <a:lnSpc>
                <a:spcPts val="4799"/>
              </a:lnSpc>
            </a:pPr>
            <a:endParaRPr lang="en-US" sz="3199" spc="169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marL="690877" lvl="1" indent="-345439" algn="just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Website hoạt động trên môi trường web nội bộ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18066" y="5691946"/>
            <a:ext cx="10558624" cy="236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Quản lý phòng</a:t>
            </a:r>
          </a:p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Quản lý người thuê</a:t>
            </a:r>
          </a:p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Quản lý liên hệ và lịch sử</a:t>
            </a:r>
          </a:p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 Quản lý hóa đơn và thanh toán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478941"/>
            <a:ext cx="18622518" cy="46887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18018252" y="-226314"/>
            <a:ext cx="838200" cy="270525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Freeform 4"/>
          <p:cNvSpPr/>
          <p:nvPr/>
        </p:nvSpPr>
        <p:spPr>
          <a:xfrm>
            <a:off x="12351840" y="569279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78760" y="764443"/>
            <a:ext cx="10530479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TỔNG QUAN VỀ HỆ THỐNG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826562"/>
            <a:ext cx="11964857" cy="296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Hệ thống quản lý phòng trọ trên nền tảng web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Quản lý dữ liệu tập trung</a:t>
            </a:r>
          </a:p>
          <a:p>
            <a:pPr marL="690877" lvl="1" indent="-345439" algn="l">
              <a:lnSpc>
                <a:spcPts val="4799"/>
              </a:lnSpc>
              <a:buFont typeface="Arial"/>
              <a:buChar char="•"/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Tập trung vào 2 nhóm người dùng: chủ nhà trọ (admin) và người thuê trọ</a:t>
            </a:r>
          </a:p>
          <a:p>
            <a:pPr algn="just">
              <a:lnSpc>
                <a:spcPts val="4799"/>
              </a:lnSpc>
            </a:pPr>
            <a:endParaRPr lang="en-US" sz="3199" spc="169">
              <a:solidFill>
                <a:srgbClr val="000000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885138"/>
            <a:ext cx="18622518" cy="46887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18018252" y="-226314"/>
            <a:ext cx="838200" cy="211145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Freeform 4"/>
          <p:cNvSpPr/>
          <p:nvPr/>
        </p:nvSpPr>
        <p:spPr>
          <a:xfrm>
            <a:off x="1377139" y="2119758"/>
            <a:ext cx="15533721" cy="7747443"/>
          </a:xfrm>
          <a:custGeom>
            <a:avLst/>
            <a:gdLst/>
            <a:ahLst/>
            <a:cxnLst/>
            <a:rect l="l" t="t" r="r" b="b"/>
            <a:pathLst>
              <a:path w="15533721" h="7747443">
                <a:moveTo>
                  <a:pt x="0" y="0"/>
                </a:moveTo>
                <a:lnTo>
                  <a:pt x="15533722" y="0"/>
                </a:lnTo>
                <a:lnTo>
                  <a:pt x="15533722" y="7747443"/>
                </a:lnTo>
                <a:lnTo>
                  <a:pt x="0" y="7747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3576" y="2034033"/>
            <a:ext cx="5602436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Sơ đồ tổng quan hệ thống: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84180" y="434164"/>
            <a:ext cx="6919641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SƠ ĐỒ HỆ THỐNG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52475" y="2155021"/>
            <a:ext cx="20345400" cy="381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-752475" y="-353758"/>
            <a:ext cx="953673" cy="250878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18054985" y="2193121"/>
            <a:ext cx="985490" cy="8398679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5" name="Group 5"/>
          <p:cNvGrpSpPr/>
          <p:nvPr/>
        </p:nvGrpSpPr>
        <p:grpSpPr>
          <a:xfrm>
            <a:off x="552670" y="8209337"/>
            <a:ext cx="16722108" cy="1553788"/>
            <a:chOff x="0" y="0"/>
            <a:chExt cx="22296144" cy="20717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4107" cy="2071717"/>
            </a:xfrm>
            <a:custGeom>
              <a:avLst/>
              <a:gdLst/>
              <a:ahLst/>
              <a:cxnLst/>
              <a:rect l="l" t="t" r="r" b="b"/>
              <a:pathLst>
                <a:path w="1924107" h="2071717">
                  <a:moveTo>
                    <a:pt x="0" y="0"/>
                  </a:moveTo>
                  <a:lnTo>
                    <a:pt x="1924107" y="0"/>
                  </a:lnTo>
                  <a:lnTo>
                    <a:pt x="1924107" y="2071717"/>
                  </a:lnTo>
                  <a:lnTo>
                    <a:pt x="0" y="2071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735673" y="0"/>
              <a:ext cx="3942714" cy="2071717"/>
            </a:xfrm>
            <a:custGeom>
              <a:avLst/>
              <a:gdLst/>
              <a:ahLst/>
              <a:cxnLst/>
              <a:rect l="l" t="t" r="r" b="b"/>
              <a:pathLst>
                <a:path w="3942714" h="2071717">
                  <a:moveTo>
                    <a:pt x="0" y="0"/>
                  </a:moveTo>
                  <a:lnTo>
                    <a:pt x="3942714" y="0"/>
                  </a:lnTo>
                  <a:lnTo>
                    <a:pt x="3942714" y="2071717"/>
                  </a:lnTo>
                  <a:lnTo>
                    <a:pt x="0" y="2071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845877" y="0"/>
              <a:ext cx="3675627" cy="2071717"/>
            </a:xfrm>
            <a:custGeom>
              <a:avLst/>
              <a:gdLst/>
              <a:ahLst/>
              <a:cxnLst/>
              <a:rect l="l" t="t" r="r" b="b"/>
              <a:pathLst>
                <a:path w="3675627" h="2071717">
                  <a:moveTo>
                    <a:pt x="0" y="0"/>
                  </a:moveTo>
                  <a:lnTo>
                    <a:pt x="3675627" y="0"/>
                  </a:lnTo>
                  <a:lnTo>
                    <a:pt x="3675627" y="2071717"/>
                  </a:lnTo>
                  <a:lnTo>
                    <a:pt x="0" y="2071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0108970" y="0"/>
              <a:ext cx="1924107" cy="2071717"/>
            </a:xfrm>
            <a:custGeom>
              <a:avLst/>
              <a:gdLst/>
              <a:ahLst/>
              <a:cxnLst/>
              <a:rect l="l" t="t" r="r" b="b"/>
              <a:pathLst>
                <a:path w="1924107" h="2071717">
                  <a:moveTo>
                    <a:pt x="0" y="0"/>
                  </a:moveTo>
                  <a:lnTo>
                    <a:pt x="1924107" y="0"/>
                  </a:lnTo>
                  <a:lnTo>
                    <a:pt x="1924107" y="2071717"/>
                  </a:lnTo>
                  <a:lnTo>
                    <a:pt x="0" y="2071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7334304" y="0"/>
              <a:ext cx="1934466" cy="2071717"/>
            </a:xfrm>
            <a:custGeom>
              <a:avLst/>
              <a:gdLst/>
              <a:ahLst/>
              <a:cxnLst/>
              <a:rect l="l" t="t" r="r" b="b"/>
              <a:pathLst>
                <a:path w="1934466" h="2071717">
                  <a:moveTo>
                    <a:pt x="0" y="0"/>
                  </a:moveTo>
                  <a:lnTo>
                    <a:pt x="1934466" y="0"/>
                  </a:lnTo>
                  <a:lnTo>
                    <a:pt x="1934466" y="2071717"/>
                  </a:lnTo>
                  <a:lnTo>
                    <a:pt x="0" y="2071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491187" y="0"/>
              <a:ext cx="1804983" cy="2071717"/>
            </a:xfrm>
            <a:custGeom>
              <a:avLst/>
              <a:gdLst/>
              <a:ahLst/>
              <a:cxnLst/>
              <a:rect l="l" t="t" r="r" b="b"/>
              <a:pathLst>
                <a:path w="1804983" h="2071717">
                  <a:moveTo>
                    <a:pt x="0" y="0"/>
                  </a:moveTo>
                  <a:lnTo>
                    <a:pt x="1804983" y="0"/>
                  </a:lnTo>
                  <a:lnTo>
                    <a:pt x="1804983" y="2071717"/>
                  </a:lnTo>
                  <a:lnTo>
                    <a:pt x="0" y="2071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0081570" y="0"/>
              <a:ext cx="2214574" cy="2071717"/>
            </a:xfrm>
            <a:custGeom>
              <a:avLst/>
              <a:gdLst/>
              <a:ahLst/>
              <a:cxnLst/>
              <a:rect l="l" t="t" r="r" b="b"/>
              <a:pathLst>
                <a:path w="2214574" h="2071717">
                  <a:moveTo>
                    <a:pt x="0" y="0"/>
                  </a:moveTo>
                  <a:lnTo>
                    <a:pt x="2214574" y="0"/>
                  </a:lnTo>
                  <a:lnTo>
                    <a:pt x="2214574" y="2071717"/>
                  </a:lnTo>
                  <a:lnTo>
                    <a:pt x="0" y="2071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6439" t="-13758" r="-34121" b="-1647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552670" y="2662051"/>
            <a:ext cx="15202237" cy="4860859"/>
            <a:chOff x="0" y="0"/>
            <a:chExt cx="20269649" cy="6481145"/>
          </a:xfrm>
        </p:grpSpPr>
        <p:sp>
          <p:nvSpPr>
            <p:cNvPr id="14" name="TextBox 14"/>
            <p:cNvSpPr txBox="1"/>
            <p:nvPr/>
          </p:nvSpPr>
          <p:spPr>
            <a:xfrm>
              <a:off x="14754866" y="384428"/>
              <a:ext cx="4564998" cy="1523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Web server</a:t>
              </a:r>
            </a:p>
            <a:p>
              <a:pPr algn="ctr">
                <a:lnSpc>
                  <a:spcPts val="4799"/>
                </a:lnSpc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(Apache + PHP)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14754866" y="318770"/>
              <a:ext cx="4564998" cy="1740406"/>
            </a:xfrm>
            <a:custGeom>
              <a:avLst/>
              <a:gdLst/>
              <a:ahLst/>
              <a:cxnLst/>
              <a:rect l="l" t="t" r="r" b="b"/>
              <a:pathLst>
                <a:path w="4564998" h="1740406">
                  <a:moveTo>
                    <a:pt x="0" y="0"/>
                  </a:moveTo>
                  <a:lnTo>
                    <a:pt x="4564998" y="0"/>
                  </a:lnTo>
                  <a:lnTo>
                    <a:pt x="4564998" y="1740406"/>
                  </a:lnTo>
                  <a:lnTo>
                    <a:pt x="0" y="1740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14988129" y="4895329"/>
              <a:ext cx="4090366" cy="1523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Cơ sở dữ liệu (MySQL)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4988129" y="4918603"/>
              <a:ext cx="4098472" cy="1562543"/>
            </a:xfrm>
            <a:custGeom>
              <a:avLst/>
              <a:gdLst/>
              <a:ahLst/>
              <a:cxnLst/>
              <a:rect l="l" t="t" r="r" b="b"/>
              <a:pathLst>
                <a:path w="4098472" h="1562543">
                  <a:moveTo>
                    <a:pt x="0" y="0"/>
                  </a:moveTo>
                  <a:lnTo>
                    <a:pt x="4098472" y="0"/>
                  </a:lnTo>
                  <a:lnTo>
                    <a:pt x="4098472" y="1562542"/>
                  </a:lnTo>
                  <a:lnTo>
                    <a:pt x="0" y="1562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699538" y="2216468"/>
              <a:ext cx="4098472" cy="1562543"/>
            </a:xfrm>
            <a:custGeom>
              <a:avLst/>
              <a:gdLst/>
              <a:ahLst/>
              <a:cxnLst/>
              <a:rect l="l" t="t" r="r" b="b"/>
              <a:pathLst>
                <a:path w="4098472" h="1562543">
                  <a:moveTo>
                    <a:pt x="0" y="0"/>
                  </a:moveTo>
                  <a:lnTo>
                    <a:pt x="4098473" y="0"/>
                  </a:lnTo>
                  <a:lnTo>
                    <a:pt x="4098473" y="1562542"/>
                  </a:lnTo>
                  <a:lnTo>
                    <a:pt x="0" y="1562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2018823" y="2193194"/>
              <a:ext cx="3459903" cy="1523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Trình duyệt</a:t>
              </a:r>
            </a:p>
            <a:p>
              <a:pPr algn="ctr">
                <a:lnSpc>
                  <a:spcPts val="4799"/>
                </a:lnSpc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(Client)</a:t>
              </a:r>
            </a:p>
          </p:txBody>
        </p:sp>
        <p:sp>
          <p:nvSpPr>
            <p:cNvPr id="20" name="Freeform 20"/>
            <p:cNvSpPr/>
            <p:nvPr/>
          </p:nvSpPr>
          <p:spPr>
            <a:xfrm rot="5400000">
              <a:off x="15594951" y="3282532"/>
              <a:ext cx="2884827" cy="361915"/>
            </a:xfrm>
            <a:custGeom>
              <a:avLst/>
              <a:gdLst/>
              <a:ahLst/>
              <a:cxnLst/>
              <a:rect l="l" t="t" r="r" b="b"/>
              <a:pathLst>
                <a:path w="2884827" h="361915">
                  <a:moveTo>
                    <a:pt x="0" y="0"/>
                  </a:moveTo>
                  <a:lnTo>
                    <a:pt x="2884827" y="0"/>
                  </a:lnTo>
                  <a:lnTo>
                    <a:pt x="2884827" y="361915"/>
                  </a:lnTo>
                  <a:lnTo>
                    <a:pt x="0" y="361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644304">
              <a:off x="5752505" y="1158525"/>
              <a:ext cx="9047866" cy="361915"/>
            </a:xfrm>
            <a:custGeom>
              <a:avLst/>
              <a:gdLst/>
              <a:ahLst/>
              <a:cxnLst/>
              <a:rect l="l" t="t" r="r" b="b"/>
              <a:pathLst>
                <a:path w="9047866" h="361915">
                  <a:moveTo>
                    <a:pt x="0" y="0"/>
                  </a:moveTo>
                  <a:lnTo>
                    <a:pt x="9047866" y="0"/>
                  </a:lnTo>
                  <a:lnTo>
                    <a:pt x="9047866" y="361915"/>
                  </a:lnTo>
                  <a:lnTo>
                    <a:pt x="0" y="361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9160059" cy="723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799"/>
                </a:lnSpc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Kiến trúc: Mô hình Client - Server</a:t>
              </a:r>
            </a:p>
          </p:txBody>
        </p:sp>
        <p:sp>
          <p:nvSpPr>
            <p:cNvPr id="23" name="Freeform 23"/>
            <p:cNvSpPr/>
            <p:nvPr/>
          </p:nvSpPr>
          <p:spPr>
            <a:xfrm rot="-644304" flipH="1">
              <a:off x="5752505" y="2739928"/>
              <a:ext cx="9047866" cy="361915"/>
            </a:xfrm>
            <a:custGeom>
              <a:avLst/>
              <a:gdLst/>
              <a:ahLst/>
              <a:cxnLst/>
              <a:rect l="l" t="t" r="r" b="b"/>
              <a:pathLst>
                <a:path w="9047866" h="361915">
                  <a:moveTo>
                    <a:pt x="9047866" y="0"/>
                  </a:moveTo>
                  <a:lnTo>
                    <a:pt x="0" y="0"/>
                  </a:lnTo>
                  <a:lnTo>
                    <a:pt x="0" y="361914"/>
                  </a:lnTo>
                  <a:lnTo>
                    <a:pt x="9047866" y="361914"/>
                  </a:lnTo>
                  <a:lnTo>
                    <a:pt x="9047866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 rot="-666911">
              <a:off x="8250141" y="1254671"/>
              <a:ext cx="4036068" cy="723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799"/>
                </a:lnSpc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HTTP Request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 rot="-666911">
              <a:off x="8790103" y="2807727"/>
              <a:ext cx="4462532" cy="723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799"/>
                </a:lnSpc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HTTP Response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7186930" y="3125694"/>
              <a:ext cx="3082720" cy="723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799"/>
                </a:lnSpc>
              </a:pPr>
              <a:r>
                <a:rPr lang="en-US" sz="3199" spc="16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SQL Query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886212" y="593452"/>
            <a:ext cx="14515576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99"/>
              </a:lnSpc>
            </a:pPr>
            <a:r>
              <a:rPr lang="en-US" sz="9999" b="1" spc="299">
                <a:solidFill>
                  <a:srgbClr val="000000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KIẾN TRÚC VÀ CÔNG NGHỆ SỬ DỤNG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52670" y="7380035"/>
            <a:ext cx="687004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spc="16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Công nghệ sử dụng: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948</Words>
  <Application>Microsoft Office PowerPoint</Application>
  <PresentationFormat>Custom</PresentationFormat>
  <Paragraphs>174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Muli</vt:lpstr>
      <vt:lpstr>Muli Ultra-Bold</vt:lpstr>
      <vt:lpstr>Noto Sans</vt:lpstr>
      <vt:lpstr>Calibri</vt:lpstr>
      <vt:lpstr>Saira ExtraCondensed Bold</vt:lpstr>
      <vt:lpstr>Muli Light</vt:lpstr>
      <vt:lpstr>Arial</vt:lpstr>
      <vt:lpstr>Muli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Cơ Sở Ngành-110123117</dc:title>
  <cp:lastModifiedBy>NGUYỄN KHÔI</cp:lastModifiedBy>
  <cp:revision>2</cp:revision>
  <dcterms:created xsi:type="dcterms:W3CDTF">2006-08-16T00:00:00Z</dcterms:created>
  <dcterms:modified xsi:type="dcterms:W3CDTF">2026-01-04T19:07:08Z</dcterms:modified>
  <dc:identifier>DAG9Q5bfR54</dc:identifier>
</cp:coreProperties>
</file>